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0" r:id="rId1"/>
  </p:sldMasterIdLst>
  <p:notesMasterIdLst>
    <p:notesMasterId r:id="rId15"/>
  </p:notesMasterIdLst>
  <p:sldIdLst>
    <p:sldId id="269" r:id="rId2"/>
    <p:sldId id="256" r:id="rId3"/>
    <p:sldId id="257" r:id="rId4"/>
    <p:sldId id="258" r:id="rId5"/>
    <p:sldId id="259" r:id="rId6"/>
    <p:sldId id="260" r:id="rId7"/>
    <p:sldId id="261" r:id="rId8"/>
    <p:sldId id="262" r:id="rId9"/>
    <p:sldId id="266" r:id="rId10"/>
    <p:sldId id="265" r:id="rId11"/>
    <p:sldId id="267" r:id="rId12"/>
    <p:sldId id="263" r:id="rId13"/>
    <p:sldId id="268" r:id="rId14"/>
  </p:sldIdLst>
  <p:sldSz cx="9144000" cy="6858000" type="screen4x3"/>
  <p:notesSz cx="6888163" cy="100203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871" cy="502755"/>
          </a:xfrm>
          <a:prstGeom prst="rect">
            <a:avLst/>
          </a:prstGeom>
        </p:spPr>
        <p:txBody>
          <a:bodyPr vert="horz" lIns="96616" tIns="48308" rIns="96616" bIns="48308" rtlCol="0"/>
          <a:lstStyle>
            <a:lvl1pPr algn="l">
              <a:defRPr sz="1300"/>
            </a:lvl1pPr>
          </a:lstStyle>
          <a:p>
            <a:endParaRPr lang="en-US"/>
          </a:p>
        </p:txBody>
      </p:sp>
      <p:sp>
        <p:nvSpPr>
          <p:cNvPr id="3" name="Date Placeholder 2"/>
          <p:cNvSpPr>
            <a:spLocks noGrp="1"/>
          </p:cNvSpPr>
          <p:nvPr>
            <p:ph type="dt" idx="1"/>
          </p:nvPr>
        </p:nvSpPr>
        <p:spPr>
          <a:xfrm>
            <a:off x="3901698" y="0"/>
            <a:ext cx="2984871" cy="502755"/>
          </a:xfrm>
          <a:prstGeom prst="rect">
            <a:avLst/>
          </a:prstGeom>
        </p:spPr>
        <p:txBody>
          <a:bodyPr vert="horz" lIns="96616" tIns="48308" rIns="96616" bIns="48308" rtlCol="0"/>
          <a:lstStyle>
            <a:lvl1pPr algn="r">
              <a:defRPr sz="1300"/>
            </a:lvl1pPr>
          </a:lstStyle>
          <a:p>
            <a:fld id="{84FF5ED1-077F-4FE9-91AE-A5CE8E4EF936}" type="datetimeFigureOut">
              <a:rPr lang="en-US" smtClean="0"/>
              <a:t>05/04/2023</a:t>
            </a:fld>
            <a:endParaRPr lang="en-US"/>
          </a:p>
        </p:txBody>
      </p:sp>
      <p:sp>
        <p:nvSpPr>
          <p:cNvPr id="4" name="Slide Image Placeholder 3"/>
          <p:cNvSpPr>
            <a:spLocks noGrp="1" noRot="1" noChangeAspect="1"/>
          </p:cNvSpPr>
          <p:nvPr>
            <p:ph type="sldImg" idx="2"/>
          </p:nvPr>
        </p:nvSpPr>
        <p:spPr>
          <a:xfrm>
            <a:off x="1190625" y="1252538"/>
            <a:ext cx="4506913" cy="3381375"/>
          </a:xfrm>
          <a:prstGeom prst="rect">
            <a:avLst/>
          </a:prstGeom>
          <a:noFill/>
          <a:ln w="12700">
            <a:solidFill>
              <a:prstClr val="black"/>
            </a:solidFill>
          </a:ln>
        </p:spPr>
        <p:txBody>
          <a:bodyPr vert="horz" lIns="96616" tIns="48308" rIns="96616" bIns="48308" rtlCol="0" anchor="ctr"/>
          <a:lstStyle/>
          <a:p>
            <a:endParaRPr lang="en-US"/>
          </a:p>
        </p:txBody>
      </p:sp>
      <p:sp>
        <p:nvSpPr>
          <p:cNvPr id="5" name="Notes Placeholder 4"/>
          <p:cNvSpPr>
            <a:spLocks noGrp="1"/>
          </p:cNvSpPr>
          <p:nvPr>
            <p:ph type="body" sz="quarter" idx="3"/>
          </p:nvPr>
        </p:nvSpPr>
        <p:spPr>
          <a:xfrm>
            <a:off x="688817" y="4822269"/>
            <a:ext cx="5510530" cy="3945493"/>
          </a:xfrm>
          <a:prstGeom prst="rect">
            <a:avLst/>
          </a:prstGeom>
        </p:spPr>
        <p:txBody>
          <a:bodyPr vert="horz" lIns="96616" tIns="48308" rIns="96616" bIns="4830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7547"/>
            <a:ext cx="2984871" cy="502754"/>
          </a:xfrm>
          <a:prstGeom prst="rect">
            <a:avLst/>
          </a:prstGeom>
        </p:spPr>
        <p:txBody>
          <a:bodyPr vert="horz" lIns="96616" tIns="48308" rIns="96616" bIns="48308" rtlCol="0" anchor="b"/>
          <a:lstStyle>
            <a:lvl1pPr algn="l">
              <a:defRPr sz="1300"/>
            </a:lvl1pPr>
          </a:lstStyle>
          <a:p>
            <a:endParaRPr lang="en-US"/>
          </a:p>
        </p:txBody>
      </p:sp>
      <p:sp>
        <p:nvSpPr>
          <p:cNvPr id="7" name="Slide Number Placeholder 6"/>
          <p:cNvSpPr>
            <a:spLocks noGrp="1"/>
          </p:cNvSpPr>
          <p:nvPr>
            <p:ph type="sldNum" sz="quarter" idx="5"/>
          </p:nvPr>
        </p:nvSpPr>
        <p:spPr>
          <a:xfrm>
            <a:off x="3901698" y="9517547"/>
            <a:ext cx="2984871" cy="502754"/>
          </a:xfrm>
          <a:prstGeom prst="rect">
            <a:avLst/>
          </a:prstGeom>
        </p:spPr>
        <p:txBody>
          <a:bodyPr vert="horz" lIns="96616" tIns="48308" rIns="96616" bIns="48308" rtlCol="0" anchor="b"/>
          <a:lstStyle>
            <a:lvl1pPr algn="r">
              <a:defRPr sz="1300"/>
            </a:lvl1pPr>
          </a:lstStyle>
          <a:p>
            <a:fld id="{8B431375-939B-4F46-ABFA-7A4DD0935542}" type="slidenum">
              <a:rPr lang="en-US" smtClean="0"/>
              <a:t>‹#›</a:t>
            </a:fld>
            <a:endParaRPr lang="en-US"/>
          </a:p>
        </p:txBody>
      </p:sp>
    </p:spTree>
    <p:extLst>
      <p:ext uri="{BB962C8B-B14F-4D97-AF65-F5344CB8AC3E}">
        <p14:creationId xmlns:p14="http://schemas.microsoft.com/office/powerpoint/2010/main" val="31692223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431375-939B-4F46-ABFA-7A4DD0935542}" type="slidenum">
              <a:rPr lang="en-US" smtClean="0"/>
              <a:t>2</a:t>
            </a:fld>
            <a:endParaRPr lang="en-US"/>
          </a:p>
        </p:txBody>
      </p:sp>
    </p:spTree>
    <p:extLst>
      <p:ext uri="{BB962C8B-B14F-4D97-AF65-F5344CB8AC3E}">
        <p14:creationId xmlns:p14="http://schemas.microsoft.com/office/powerpoint/2010/main" val="14561493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9144677" cy="6858000"/>
            <a:chOff x="0" y="0"/>
            <a:chExt cx="9144677" cy="6858000"/>
          </a:xfrm>
        </p:grpSpPr>
        <p:pic>
          <p:nvPicPr>
            <p:cNvPr id="8" name="Picture 7" descr="S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1" name="Rectangle 10"/>
            <p:cNvSpPr/>
            <p:nvPr/>
          </p:nvSpPr>
          <p:spPr>
            <a:xfrm>
              <a:off x="1515532" y="1520422"/>
              <a:ext cx="6112935" cy="3818468"/>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2" name="Picture 11"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0" y="3128434"/>
              <a:ext cx="1664208" cy="612648"/>
            </a:xfrm>
            <a:prstGeom prst="rect">
              <a:avLst/>
            </a:prstGeom>
          </p:spPr>
        </p:pic>
        <p:pic>
          <p:nvPicPr>
            <p:cNvPr id="13" name="Picture 12"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959"/>
            <a:stretch/>
          </p:blipFill>
          <p:spPr>
            <a:xfrm>
              <a:off x="7480469" y="3128434"/>
              <a:ext cx="1664208" cy="612648"/>
            </a:xfrm>
            <a:prstGeom prst="rect">
              <a:avLst/>
            </a:prstGeom>
          </p:spPr>
        </p:pic>
      </p:grpSp>
      <p:sp>
        <p:nvSpPr>
          <p:cNvPr id="2" name="Title 1"/>
          <p:cNvSpPr>
            <a:spLocks noGrp="1"/>
          </p:cNvSpPr>
          <p:nvPr>
            <p:ph type="ctrTitle"/>
          </p:nvPr>
        </p:nvSpPr>
        <p:spPr>
          <a:xfrm>
            <a:off x="1921934" y="1811863"/>
            <a:ext cx="5308866" cy="1515533"/>
          </a:xfrm>
        </p:spPr>
        <p:txBody>
          <a:bodyPr anchor="b">
            <a:noAutofit/>
          </a:bodyPr>
          <a:lstStyle>
            <a:lvl1pPr algn="ct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1921934" y="3598327"/>
            <a:ext cx="5308866" cy="1377651"/>
          </a:xfrm>
        </p:spPr>
        <p:txBody>
          <a:bodyPr anchor="t">
            <a:normAutofit/>
          </a:bodyPr>
          <a:lstStyle>
            <a:lvl1pPr marL="0" indent="0" algn="ctr">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065417" y="5054602"/>
            <a:ext cx="673276" cy="279400"/>
          </a:xfrm>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a:xfrm>
            <a:off x="1921934" y="5054602"/>
            <a:ext cx="4064860" cy="279400"/>
          </a:xfrm>
        </p:spPr>
        <p:txBody>
          <a:bodyPr/>
          <a:lstStyle/>
          <a:p>
            <a:endParaRPr lang="en-US"/>
          </a:p>
        </p:txBody>
      </p:sp>
      <p:sp>
        <p:nvSpPr>
          <p:cNvPr id="6" name="Slide Number Placeholder 5"/>
          <p:cNvSpPr>
            <a:spLocks noGrp="1"/>
          </p:cNvSpPr>
          <p:nvPr>
            <p:ph type="sldNum" sz="quarter" idx="12"/>
          </p:nvPr>
        </p:nvSpPr>
        <p:spPr>
          <a:xfrm>
            <a:off x="6817317" y="5054602"/>
            <a:ext cx="413483" cy="279400"/>
          </a:xfrm>
        </p:spPr>
        <p:txBody>
          <a:bodyPr/>
          <a:lstStyle/>
          <a:p>
            <a:fld id="{B6F15528-21DE-4FAA-801E-634DDDAF4B2B}" type="slidenum">
              <a:rPr lang="en-US" smtClean="0"/>
              <a:pPr/>
              <a:t>‹#›</a:t>
            </a:fld>
            <a:endParaRPr lang="en-US"/>
          </a:p>
        </p:txBody>
      </p:sp>
      <p:cxnSp>
        <p:nvCxnSpPr>
          <p:cNvPr id="15" name="Straight Connector 14"/>
          <p:cNvCxnSpPr/>
          <p:nvPr/>
        </p:nvCxnSpPr>
        <p:spPr>
          <a:xfrm>
            <a:off x="2019825" y="3471329"/>
            <a:ext cx="5113083"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5201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4815415"/>
            <a:ext cx="6798734"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26260" y="1032933"/>
            <a:ext cx="7091482" cy="3361269"/>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76866" y="5382153"/>
            <a:ext cx="6798734" cy="493712"/>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63922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6" y="906873"/>
            <a:ext cx="6798734" cy="309786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76865" y="4275666"/>
            <a:ext cx="6798736" cy="1600202"/>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1278465" y="4140199"/>
            <a:ext cx="660642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43028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4333" y="982132"/>
            <a:ext cx="6400250"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00200" y="3352799"/>
            <a:ext cx="5892798" cy="651933"/>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76863" y="4343400"/>
            <a:ext cx="6798738"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4" name="TextBox 13"/>
          <p:cNvSpPr txBox="1"/>
          <p:nvPr/>
        </p:nvSpPr>
        <p:spPr>
          <a:xfrm>
            <a:off x="849969" y="905362"/>
            <a:ext cx="457319" cy="584776"/>
          </a:xfrm>
          <a:prstGeom prst="rect">
            <a:avLst/>
          </a:prstGeom>
        </p:spPr>
        <p:txBody>
          <a:bodyPr vert="horz" lIns="91440" tIns="45720" rIns="91440" bIns="45720" rtlCol="0" anchor="ctr">
            <a:noAutofit/>
          </a:bodyPr>
          <a:lstStyle/>
          <a:p>
            <a:pPr lvl="0"/>
            <a:r>
              <a:rPr lang="en-US" sz="7200" dirty="0">
                <a:solidFill>
                  <a:schemeClr val="tx1"/>
                </a:solidFill>
                <a:effectLst/>
              </a:rPr>
              <a:t>“</a:t>
            </a:r>
          </a:p>
        </p:txBody>
      </p:sp>
      <p:sp>
        <p:nvSpPr>
          <p:cNvPr id="15" name="TextBox 14"/>
          <p:cNvSpPr txBox="1"/>
          <p:nvPr/>
        </p:nvSpPr>
        <p:spPr>
          <a:xfrm>
            <a:off x="7633503" y="2827870"/>
            <a:ext cx="457319" cy="584776"/>
          </a:xfrm>
          <a:prstGeom prst="rect">
            <a:avLst/>
          </a:prstGeom>
        </p:spPr>
        <p:txBody>
          <a:bodyPr vert="horz" lIns="91440" tIns="45720" rIns="91440" bIns="45720" rtlCol="0" anchor="ctr">
            <a:noAutofit/>
          </a:bodyPr>
          <a:lstStyle/>
          <a:p>
            <a:pPr lvl="0" algn="r"/>
            <a:r>
              <a:rPr lang="en-US" sz="7200" dirty="0">
                <a:solidFill>
                  <a:schemeClr val="tx1"/>
                </a:solidFill>
                <a:effectLst/>
              </a:rPr>
              <a:t>”</a:t>
            </a:r>
          </a:p>
        </p:txBody>
      </p:sp>
      <p:cxnSp>
        <p:nvCxnSpPr>
          <p:cNvPr id="19" name="Straight Connector 18"/>
          <p:cNvCxnSpPr/>
          <p:nvPr/>
        </p:nvCxnSpPr>
        <p:spPr>
          <a:xfrm>
            <a:off x="1278466" y="4140199"/>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06359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76869" y="3308581"/>
            <a:ext cx="679872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76868" y="4777381"/>
            <a:ext cx="6798730"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796752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09416" y="982132"/>
            <a:ext cx="632516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8" name="Text Placeholder 2"/>
          <p:cNvSpPr>
            <a:spLocks noGrp="1"/>
          </p:cNvSpPr>
          <p:nvPr>
            <p:ph type="body" idx="13"/>
          </p:nvPr>
        </p:nvSpPr>
        <p:spPr>
          <a:xfrm>
            <a:off x="1176868" y="3639312"/>
            <a:ext cx="6798730" cy="886968"/>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176865" y="4529667"/>
            <a:ext cx="6798736" cy="13462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2" name="TextBox 11"/>
          <p:cNvSpPr txBox="1"/>
          <p:nvPr/>
        </p:nvSpPr>
        <p:spPr>
          <a:xfrm>
            <a:off x="878060" y="896895"/>
            <a:ext cx="457319"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7649796" y="2607728"/>
            <a:ext cx="457319"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278466" y="342900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46752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76865" y="982131"/>
            <a:ext cx="6798734" cy="2294467"/>
          </a:xfrm>
        </p:spPr>
        <p:txBody>
          <a:bodyPr vert="horz" lIns="91440" tIns="45720" rIns="91440" bIns="45720" rtlCol="0" anchor="ctr">
            <a:normAutofit/>
          </a:bodyPr>
          <a:lstStyle>
            <a:lvl1pPr>
              <a:defRPr lang="en-US" sz="3200"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176868" y="3566160"/>
            <a:ext cx="6798730" cy="905256"/>
          </a:xfrm>
        </p:spPr>
        <p:txBody>
          <a:bodyPr anchor="b">
            <a:normAutofit/>
          </a:bodyPr>
          <a:lstStyle>
            <a:lvl1pPr marL="0" indent="0" algn="l">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176866" y="4470400"/>
            <a:ext cx="6798734" cy="1405467"/>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1278469" y="3429000"/>
            <a:ext cx="6606421"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52071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76865" y="2490135"/>
            <a:ext cx="6798736" cy="338573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1278466" y="2354670"/>
            <a:ext cx="660642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7259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56667" y="906873"/>
            <a:ext cx="1618930" cy="496899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76867" y="906873"/>
            <a:ext cx="4915509" cy="496899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6245512" y="906873"/>
            <a:ext cx="0" cy="4968993"/>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96142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35770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78465" y="1641413"/>
            <a:ext cx="6595534" cy="1822514"/>
          </a:xfrm>
        </p:spPr>
        <p:txBody>
          <a:bodyPr anchor="b">
            <a:normAutofit/>
          </a:bodyPr>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78465" y="3734859"/>
            <a:ext cx="6595534" cy="1090015"/>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31" name="Straight Connector 30"/>
          <p:cNvCxnSpPr/>
          <p:nvPr/>
        </p:nvCxnSpPr>
        <p:spPr>
          <a:xfrm>
            <a:off x="1278466" y="3599392"/>
            <a:ext cx="6595533"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6062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278465" y="235626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176866" y="915337"/>
            <a:ext cx="6798734" cy="130386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6866" y="2487168"/>
            <a:ext cx="3337560" cy="34472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5152" y="2487168"/>
            <a:ext cx="3337560" cy="344728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83711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76868"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76868" y="3243263"/>
            <a:ext cx="3337560" cy="270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1832" y="2658533"/>
            <a:ext cx="333756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1832" y="3243263"/>
            <a:ext cx="3337560" cy="270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cxnSp>
        <p:nvCxnSpPr>
          <p:cNvPr id="41" name="Straight Connector 40"/>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6327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6865" y="915337"/>
            <a:ext cx="6798735" cy="130386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1278466" y="2354670"/>
            <a:ext cx="659553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4875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7448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388534"/>
            <a:ext cx="2536798"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120062" y="982132"/>
            <a:ext cx="3855539"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76865" y="3031065"/>
            <a:ext cx="2536798"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16" name="Straight Connector 15"/>
          <p:cNvCxnSpPr/>
          <p:nvPr/>
        </p:nvCxnSpPr>
        <p:spPr>
          <a:xfrm>
            <a:off x="1278466" y="2912533"/>
            <a:ext cx="233359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15364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76865" y="1883832"/>
            <a:ext cx="3632202" cy="1371600"/>
          </a:xfrm>
        </p:spPr>
        <p:txBody>
          <a:bodyPr anchor="b">
            <a:normAutofit/>
          </a:bodyPr>
          <a:lstStyle>
            <a:lvl1pPr algn="ctr">
              <a:defRPr sz="24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5183069" y="1032933"/>
            <a:ext cx="2929463" cy="4792136"/>
          </a:xfrm>
          <a:prstGeom prst="roundRect">
            <a:avLst>
              <a:gd name="adj" fmla="val 0"/>
            </a:avLst>
          </a:prstGeom>
          <a:ln w="57150" cmpd="thickThin">
            <a:solidFill>
              <a:schemeClr val="tx1">
                <a:lumMod val="50000"/>
                <a:lumOff val="5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76865" y="3255432"/>
            <a:ext cx="3632201" cy="182880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36875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9152467" cy="6858000"/>
            <a:chOff x="0" y="0"/>
            <a:chExt cx="9152467" cy="6858000"/>
          </a:xfrm>
        </p:grpSpPr>
        <p:pic>
          <p:nvPicPr>
            <p:cNvPr id="8" name="Picture 7" descr="S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9" name="Rectangle 8"/>
            <p:cNvSpPr/>
            <p:nvPr/>
          </p:nvSpPr>
          <p:spPr>
            <a:xfrm>
              <a:off x="553888" y="542807"/>
              <a:ext cx="8039776" cy="5756392"/>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0" y="3128434"/>
              <a:ext cx="68580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l="1" r="14240"/>
            <a:stretch/>
          </p:blipFill>
          <p:spPr>
            <a:xfrm>
              <a:off x="8466667" y="3128434"/>
              <a:ext cx="685800" cy="606425"/>
            </a:xfrm>
            <a:prstGeom prst="rect">
              <a:avLst/>
            </a:prstGeom>
          </p:spPr>
        </p:pic>
      </p:grpSp>
      <p:sp>
        <p:nvSpPr>
          <p:cNvPr id="2" name="Title Placeholder 1"/>
          <p:cNvSpPr>
            <a:spLocks noGrp="1"/>
          </p:cNvSpPr>
          <p:nvPr>
            <p:ph type="title"/>
          </p:nvPr>
        </p:nvSpPr>
        <p:spPr>
          <a:xfrm>
            <a:off x="1176866" y="915337"/>
            <a:ext cx="6798734"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76865" y="2490135"/>
            <a:ext cx="6798736" cy="3444997"/>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56670" y="5960533"/>
            <a:ext cx="1148283"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D8BD707-D9CF-40AE-B4C6-C98DA3205C09}" type="datetimeFigureOut">
              <a:rPr lang="en-US" smtClean="0"/>
              <a:pPr/>
              <a:t>05/04/2023</a:t>
            </a:fld>
            <a:endParaRPr lang="en-US"/>
          </a:p>
        </p:txBody>
      </p:sp>
      <p:sp>
        <p:nvSpPr>
          <p:cNvPr id="5" name="Footer Placeholder 4"/>
          <p:cNvSpPr>
            <a:spLocks noGrp="1"/>
          </p:cNvSpPr>
          <p:nvPr>
            <p:ph type="ftr" sz="quarter" idx="3"/>
          </p:nvPr>
        </p:nvSpPr>
        <p:spPr>
          <a:xfrm>
            <a:off x="1176865" y="5960533"/>
            <a:ext cx="5104667"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7580091" y="5960533"/>
            <a:ext cx="39551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296377155"/>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 id="2147483882" r:id="rId12"/>
    <p:sldLayoutId id="2147483883" r:id="rId13"/>
    <p:sldLayoutId id="2147483884" r:id="rId14"/>
    <p:sldLayoutId id="2147483885" r:id="rId15"/>
    <p:sldLayoutId id="2147483886" r:id="rId16"/>
    <p:sldLayoutId id="2147483887" r:id="rId17"/>
  </p:sldLayoutIdLst>
  <p:txStyles>
    <p:titleStyle>
      <a:lvl1pPr algn="ctr" defTabSz="457200" rtl="0" eaLnBrk="1" latinLnBrk="0" hangingPunct="1">
        <a:spcBef>
          <a:spcPct val="0"/>
        </a:spcBef>
        <a:buNone/>
        <a:defRPr sz="40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ADB09-0A68-82FA-60DF-9539FE5A00ED}"/>
              </a:ext>
            </a:extLst>
          </p:cNvPr>
          <p:cNvSpPr>
            <a:spLocks noGrp="1"/>
          </p:cNvSpPr>
          <p:nvPr>
            <p:ph type="title"/>
          </p:nvPr>
        </p:nvSpPr>
        <p:spPr>
          <a:xfrm>
            <a:off x="961878" y="950289"/>
            <a:ext cx="8077200" cy="1303867"/>
          </a:xfrm>
        </p:spPr>
        <p:txBody>
          <a:bodyPr>
            <a:normAutofit fontScale="90000"/>
          </a:bodyPr>
          <a:lstStyle/>
          <a:p>
            <a:r>
              <a:rPr lang="en-US" sz="2700" dirty="0"/>
              <a:t>Shivratna Shikshan Sanstha</a:t>
            </a:r>
            <a:br>
              <a:rPr lang="en-US" dirty="0"/>
            </a:br>
            <a:r>
              <a:rPr lang="en-US" sz="3100" dirty="0"/>
              <a:t>Shivratna Institute of Management Studies,</a:t>
            </a:r>
            <a:br>
              <a:rPr lang="en-US" sz="3100" dirty="0"/>
            </a:br>
            <a:r>
              <a:rPr lang="en-US" sz="3100" dirty="0"/>
              <a:t>Shankarnagar-Akluj.</a:t>
            </a:r>
            <a:endParaRPr lang="en-US" dirty="0"/>
          </a:p>
        </p:txBody>
      </p:sp>
      <p:sp>
        <p:nvSpPr>
          <p:cNvPr id="5" name="Title 1">
            <a:extLst>
              <a:ext uri="{FF2B5EF4-FFF2-40B4-BE49-F238E27FC236}">
                <a16:creationId xmlns:a16="http://schemas.microsoft.com/office/drawing/2014/main" id="{E83CAACC-9D83-D824-B91A-C5EEA46FBEC8}"/>
              </a:ext>
            </a:extLst>
          </p:cNvPr>
          <p:cNvSpPr txBox="1">
            <a:spLocks/>
          </p:cNvSpPr>
          <p:nvPr/>
        </p:nvSpPr>
        <p:spPr>
          <a:xfrm>
            <a:off x="1428728" y="2642935"/>
            <a:ext cx="6343672" cy="709865"/>
          </a:xfrm>
          <a:prstGeom prst="rect">
            <a:avLst/>
          </a:prstGeom>
          <a:effectLst/>
        </p:spPr>
        <p:txBody>
          <a:bodyPr vert="horz" lIns="91440" tIns="45720" rIns="91440" bIns="45720" rtlCol="0" anchor="ctr">
            <a:normAutofit fontScale="75000" lnSpcReduction="20000"/>
          </a:bodyPr>
          <a:lstStyle>
            <a:lvl1pPr algn="ctr" defTabSz="457200" rtl="0" eaLnBrk="1" latinLnBrk="0" hangingPunct="1">
              <a:spcBef>
                <a:spcPct val="0"/>
              </a:spcBef>
              <a:buNone/>
              <a:defRPr sz="40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C00000"/>
                </a:solidFill>
                <a:latin typeface="Rockwell" panose="02060603020205020403" pitchFamily="18" charset="0"/>
              </a:rPr>
              <a:t>Case Study - NMK -1 Golden-A</a:t>
            </a:r>
          </a:p>
        </p:txBody>
      </p:sp>
      <p:sp>
        <p:nvSpPr>
          <p:cNvPr id="6" name="TextBox 5">
            <a:extLst>
              <a:ext uri="{FF2B5EF4-FFF2-40B4-BE49-F238E27FC236}">
                <a16:creationId xmlns:a16="http://schemas.microsoft.com/office/drawing/2014/main" id="{C4D7593E-61C5-EBD6-5ED7-B702086DF360}"/>
              </a:ext>
            </a:extLst>
          </p:cNvPr>
          <p:cNvSpPr txBox="1"/>
          <p:nvPr/>
        </p:nvSpPr>
        <p:spPr>
          <a:xfrm>
            <a:off x="1028700" y="3810000"/>
            <a:ext cx="7086600" cy="1938992"/>
          </a:xfrm>
          <a:prstGeom prst="rect">
            <a:avLst/>
          </a:prstGeom>
          <a:noFill/>
        </p:spPr>
        <p:txBody>
          <a:bodyPr wrap="square" rtlCol="0">
            <a:spAutoFit/>
          </a:bodyPr>
          <a:lstStyle/>
          <a:p>
            <a:r>
              <a:rPr lang="en-US" sz="2400" dirty="0"/>
              <a:t>Student Name- 1. Aditi Praveen Pore</a:t>
            </a:r>
          </a:p>
          <a:p>
            <a:r>
              <a:rPr lang="en-US" sz="2400" dirty="0"/>
              <a:t>			 	2. Neeti Kishor Patel</a:t>
            </a:r>
          </a:p>
          <a:p>
            <a:r>
              <a:rPr lang="en-US" sz="2400" dirty="0"/>
              <a:t>			 	3. Aarya Santajirao Mane-Deshmukh</a:t>
            </a:r>
          </a:p>
          <a:p>
            <a:r>
              <a:rPr lang="en-US" sz="2400" dirty="0"/>
              <a:t>			 	4. Bhumika Nitin Bhongle</a:t>
            </a:r>
          </a:p>
          <a:p>
            <a:r>
              <a:rPr lang="en-US" sz="2400" dirty="0"/>
              <a:t>			 	5. Aamir </a:t>
            </a:r>
            <a:r>
              <a:rPr lang="en-US" sz="2400" dirty="0" err="1"/>
              <a:t>Aliasgar</a:t>
            </a:r>
            <a:r>
              <a:rPr lang="en-US" sz="2400" dirty="0"/>
              <a:t> Dahodwala </a:t>
            </a:r>
          </a:p>
        </p:txBody>
      </p:sp>
      <p:pic>
        <p:nvPicPr>
          <p:cNvPr id="1026" name="Picture 2" descr="Shivratna Shikshan Sanstha , Akluj | Akluj">
            <a:extLst>
              <a:ext uri="{FF2B5EF4-FFF2-40B4-BE49-F238E27FC236}">
                <a16:creationId xmlns:a16="http://schemas.microsoft.com/office/drawing/2014/main" id="{DD7213B4-96EE-B74F-9252-D404506C3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609600"/>
            <a:ext cx="1371600" cy="970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324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8239" y="304800"/>
            <a:ext cx="6798734" cy="1303867"/>
          </a:xfrm>
        </p:spPr>
        <p:txBody>
          <a:bodyPr/>
          <a:lstStyle/>
          <a:p>
            <a:r>
              <a:rPr lang="en-US" i="1" dirty="0">
                <a:solidFill>
                  <a:srgbClr val="C00000"/>
                </a:solidFill>
              </a:rPr>
              <a:t>Gallery</a:t>
            </a:r>
          </a:p>
        </p:txBody>
      </p:sp>
      <p:pic>
        <p:nvPicPr>
          <p:cNvPr id="7" name="Picture 6"/>
          <p:cNvPicPr>
            <a:picLocks noChangeAspect="1"/>
          </p:cNvPicPr>
          <p:nvPr/>
        </p:nvPicPr>
        <p:blipFill rotWithShape="1">
          <a:blip r:embed="rId2"/>
          <a:srcRect l="5877" t="31250" r="8186" b="12500"/>
          <a:stretch/>
        </p:blipFill>
        <p:spPr>
          <a:xfrm>
            <a:off x="663306" y="1371600"/>
            <a:ext cx="7848600" cy="4114800"/>
          </a:xfrm>
          <a:prstGeom prst="rect">
            <a:avLst/>
          </a:prstGeom>
        </p:spPr>
      </p:pic>
    </p:spTree>
    <p:extLst>
      <p:ext uri="{BB962C8B-B14F-4D97-AF65-F5344CB8AC3E}">
        <p14:creationId xmlns:p14="http://schemas.microsoft.com/office/powerpoint/2010/main" val="3197545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6650" y="228600"/>
            <a:ext cx="6798734" cy="1303867"/>
          </a:xfrm>
        </p:spPr>
        <p:txBody>
          <a:bodyPr/>
          <a:lstStyle/>
          <a:p>
            <a:r>
              <a:rPr lang="en-US" i="1" dirty="0">
                <a:solidFill>
                  <a:srgbClr val="C00000"/>
                </a:solidFill>
              </a:rPr>
              <a:t>Gallery</a:t>
            </a:r>
          </a:p>
        </p:txBody>
      </p:sp>
      <p:pic>
        <p:nvPicPr>
          <p:cNvPr id="4" name="Picture 3"/>
          <p:cNvPicPr>
            <a:picLocks noChangeAspect="1"/>
          </p:cNvPicPr>
          <p:nvPr/>
        </p:nvPicPr>
        <p:blipFill rotWithShape="1">
          <a:blip r:embed="rId2"/>
          <a:srcRect l="7812" t="21875" r="15626" b="7292"/>
          <a:stretch/>
        </p:blipFill>
        <p:spPr>
          <a:xfrm>
            <a:off x="842434" y="1198810"/>
            <a:ext cx="7387166" cy="5125789"/>
          </a:xfrm>
          <a:prstGeom prst="rect">
            <a:avLst/>
          </a:prstGeom>
        </p:spPr>
      </p:pic>
    </p:spTree>
    <p:extLst>
      <p:ext uri="{BB962C8B-B14F-4D97-AF65-F5344CB8AC3E}">
        <p14:creationId xmlns:p14="http://schemas.microsoft.com/office/powerpoint/2010/main" val="323099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i="1" dirty="0">
                <a:solidFill>
                  <a:srgbClr val="C00000"/>
                </a:solidFill>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normAutofit/>
          </a:bodyPr>
          <a:lstStyle/>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Farmers are generally treated as illiterate and do not have the skills. The present case of Dr. Navnath Malhari Kaspate has proved that farmers also can do research through their experience, bring innovation in their profession and beyond that the innovation is so useful to the society at large that it can make huge changes in the life of lakhs of farmers in terms of their financial gains and the increased standard of living.</a:t>
            </a:r>
          </a:p>
        </p:txBody>
      </p:sp>
      <p:pic>
        <p:nvPicPr>
          <p:cNvPr id="4" name="Picture 3"/>
          <p:cNvPicPr>
            <a:picLocks noChangeAspect="1"/>
          </p:cNvPicPr>
          <p:nvPr/>
        </p:nvPicPr>
        <p:blipFill rotWithShape="1">
          <a:blip r:embed="rId2"/>
          <a:srcRect l="35156" t="34375" r="15626" b="9375"/>
          <a:stretch/>
        </p:blipFill>
        <p:spPr>
          <a:xfrm>
            <a:off x="6781800" y="766568"/>
            <a:ext cx="1676400" cy="1436914"/>
          </a:xfrm>
          <a:prstGeom prst="rect">
            <a:avLst/>
          </a:prstGeom>
        </p:spPr>
      </p:pic>
    </p:spTree>
    <p:extLst>
      <p:ext uri="{BB962C8B-B14F-4D97-AF65-F5344CB8AC3E}">
        <p14:creationId xmlns:p14="http://schemas.microsoft.com/office/powerpoint/2010/main" val="1839117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32,521 Thank You Stock Photos - Free &amp; Royalty-Free Stock Photos from  Dreamsti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762000"/>
            <a:ext cx="7620000" cy="5505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6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728" y="914400"/>
            <a:ext cx="6343672" cy="709865"/>
          </a:xfrm>
        </p:spPr>
        <p:txBody>
          <a:bodyPr>
            <a:normAutofit fontScale="90000"/>
          </a:bodyPr>
          <a:lstStyle/>
          <a:p>
            <a:r>
              <a:rPr lang="en-US" b="1" dirty="0">
                <a:solidFill>
                  <a:srgbClr val="C00000"/>
                </a:solidFill>
                <a:latin typeface="Rockwell" panose="02060603020205020403" pitchFamily="18" charset="0"/>
              </a:rPr>
              <a:t>NMK -1 Golden-A Case Study</a:t>
            </a:r>
          </a:p>
        </p:txBody>
      </p:sp>
      <p:sp>
        <p:nvSpPr>
          <p:cNvPr id="3" name="Content Placeholder 2"/>
          <p:cNvSpPr>
            <a:spLocks noGrp="1"/>
          </p:cNvSpPr>
          <p:nvPr>
            <p:ph idx="1"/>
          </p:nvPr>
        </p:nvSpPr>
        <p:spPr>
          <a:xfrm>
            <a:off x="1120254" y="2667000"/>
            <a:ext cx="5867400" cy="3429000"/>
          </a:xfrm>
        </p:spPr>
        <p:txBody>
          <a:bodyPr>
            <a:normAutofit fontScale="92500" lnSpcReduction="10000"/>
          </a:bodyPr>
          <a:lstStyle/>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This case study is of a successful farmer, scientist, entrepreneur and a man who redefined the farming of custered apple.</a:t>
            </a:r>
          </a:p>
          <a:p>
            <a:r>
              <a:rPr lang="en-US" sz="2400" dirty="0">
                <a:latin typeface="Times New Roman" panose="02020603050405020304" pitchFamily="18" charset="0"/>
                <a:cs typeface="Times New Roman" panose="02020603050405020304" pitchFamily="18" charset="0"/>
              </a:rPr>
              <a:t>Dr . Navnath malhari kaspate, sixty five years old farmer lives in Gormale village, drought prone area of barshi, in solapur district.</a:t>
            </a:r>
          </a:p>
          <a:p>
            <a:r>
              <a:rPr lang="en-US" sz="2400" dirty="0">
                <a:latin typeface="Times New Roman" panose="02020603050405020304" pitchFamily="18" charset="0"/>
                <a:cs typeface="Times New Roman" panose="02020603050405020304" pitchFamily="18" charset="0"/>
              </a:rPr>
              <a:t>11th class drop out. </a:t>
            </a:r>
          </a:p>
          <a:p>
            <a:r>
              <a:rPr lang="en-US" sz="2400" dirty="0">
                <a:latin typeface="Times New Roman" panose="02020603050405020304" pitchFamily="18" charset="0"/>
                <a:cs typeface="Times New Roman" panose="02020603050405020304" pitchFamily="18" charset="0"/>
              </a:rPr>
              <a:t>Engaged in grapes farming, on 45 acre of land.</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4600" y="1269332"/>
            <a:ext cx="2124064" cy="2124064"/>
          </a:xfrm>
          <a:prstGeom prst="rect">
            <a:avLst/>
          </a:prstGeom>
          <a:ln w="12700">
            <a:solidFill>
              <a:schemeClr val="tx1"/>
            </a:solidFill>
          </a:ln>
        </p:spPr>
      </p:pic>
    </p:spTree>
    <p:extLst>
      <p:ext uri="{BB962C8B-B14F-4D97-AF65-F5344CB8AC3E}">
        <p14:creationId xmlns:p14="http://schemas.microsoft.com/office/powerpoint/2010/main" val="595254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366" y="838200"/>
            <a:ext cx="6798734" cy="1303867"/>
          </a:xfrm>
        </p:spPr>
        <p:txBody>
          <a:bodyPr/>
          <a:lstStyle/>
          <a:p>
            <a:r>
              <a:rPr lang="en-US" b="1" i="1" dirty="0">
                <a:solidFill>
                  <a:srgbClr val="C00000"/>
                </a:solidFill>
                <a:latin typeface="Times New Roman" panose="02020603050405020304" pitchFamily="18" charset="0"/>
                <a:cs typeface="Times New Roman" panose="02020603050405020304" pitchFamily="18" charset="0"/>
              </a:rPr>
              <a:t>THE BEGINNING</a:t>
            </a:r>
          </a:p>
        </p:txBody>
      </p:sp>
      <p:sp>
        <p:nvSpPr>
          <p:cNvPr id="3" name="Content Placeholder 2"/>
          <p:cNvSpPr>
            <a:spLocks noGrp="1"/>
          </p:cNvSpPr>
          <p:nvPr>
            <p:ph idx="1"/>
          </p:nvPr>
        </p:nvSpPr>
        <p:spPr>
          <a:xfrm>
            <a:off x="1143000" y="2819400"/>
            <a:ext cx="6798736" cy="3444997"/>
          </a:xfrm>
        </p:spPr>
        <p:txBody>
          <a:bodyPr>
            <a:normAutofit fontScale="92500" lnSpcReduction="20000"/>
          </a:bodyPr>
          <a:lstStyle/>
          <a:p>
            <a:r>
              <a:rPr lang="en-US" dirty="0"/>
              <a:t>One day in his farm he found one typical plant of custard apple. </a:t>
            </a:r>
          </a:p>
          <a:p>
            <a:r>
              <a:rPr lang="en-US" dirty="0"/>
              <a:t>He observed that the fruits of the plant are far better than the normal custard apple variety like Balanagari.</a:t>
            </a:r>
          </a:p>
          <a:p>
            <a:r>
              <a:rPr lang="en-US" dirty="0"/>
              <a:t>He further found that harvesting time and shelf value of the fruit is more than the normal custard apple.</a:t>
            </a:r>
          </a:p>
          <a:p>
            <a:r>
              <a:rPr lang="en-US" dirty="0"/>
              <a:t>Harvesting and perishability were the main problems in custard apple farming.</a:t>
            </a:r>
          </a:p>
          <a:p>
            <a:r>
              <a:rPr lang="en-US" dirty="0"/>
              <a:t>Dr. Kaspate decided to grow and nurture this variety as a solution to the problem.  </a:t>
            </a:r>
          </a:p>
        </p:txBody>
      </p:sp>
      <p:pic>
        <p:nvPicPr>
          <p:cNvPr id="4" name="Picture 3"/>
          <p:cNvPicPr>
            <a:picLocks noChangeAspect="1"/>
          </p:cNvPicPr>
          <p:nvPr/>
        </p:nvPicPr>
        <p:blipFill rotWithShape="1">
          <a:blip r:embed="rId2"/>
          <a:srcRect l="7813" t="40750" r="53124" b="17708"/>
          <a:stretch/>
        </p:blipFill>
        <p:spPr>
          <a:xfrm>
            <a:off x="6019800" y="609600"/>
            <a:ext cx="2548778" cy="2032935"/>
          </a:xfrm>
          <a:prstGeom prst="rect">
            <a:avLst/>
          </a:prstGeom>
          <a:ln>
            <a:solidFill>
              <a:schemeClr val="tx1"/>
            </a:solidFill>
          </a:ln>
        </p:spPr>
      </p:pic>
    </p:spTree>
    <p:extLst>
      <p:ext uri="{BB962C8B-B14F-4D97-AF65-F5344CB8AC3E}">
        <p14:creationId xmlns:p14="http://schemas.microsoft.com/office/powerpoint/2010/main" val="723771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487362"/>
          </a:xfrm>
        </p:spPr>
        <p:txBody>
          <a:bodyPr>
            <a:noAutofit/>
          </a:bodyPr>
          <a:lstStyle/>
          <a:p>
            <a:r>
              <a:rPr lang="en-US" b="1" dirty="0">
                <a:solidFill>
                  <a:srgbClr val="C00000"/>
                </a:solidFill>
              </a:rPr>
              <a:t>PLANTATION </a:t>
            </a:r>
          </a:p>
        </p:txBody>
      </p:sp>
      <p:sp>
        <p:nvSpPr>
          <p:cNvPr id="3" name="Content Placeholder 2"/>
          <p:cNvSpPr>
            <a:spLocks noGrp="1"/>
          </p:cNvSpPr>
          <p:nvPr>
            <p:ph idx="1"/>
          </p:nvPr>
        </p:nvSpPr>
        <p:spPr>
          <a:xfrm>
            <a:off x="1143000" y="2362200"/>
            <a:ext cx="7086600" cy="4369191"/>
          </a:xfrm>
        </p:spPr>
        <p:txBody>
          <a:bodyPr/>
          <a:lstStyle/>
          <a:p>
            <a:pPr marL="0" indent="0">
              <a:buNone/>
            </a:pPr>
            <a:r>
              <a:rPr lang="en-US" dirty="0"/>
              <a:t>  Dr. Kaspate started grafting from this plant.</a:t>
            </a:r>
          </a:p>
          <a:p>
            <a:pPr marL="0" indent="0">
              <a:buNone/>
            </a:pPr>
            <a:r>
              <a:rPr lang="en-US" dirty="0"/>
              <a:t>  After on year he planted one acre of this new variety in his farm.</a:t>
            </a:r>
          </a:p>
          <a:p>
            <a:pPr marL="0" indent="0">
              <a:buNone/>
            </a:pPr>
            <a:r>
              <a:rPr lang="en-US" dirty="0"/>
              <a:t>After three years he could earn good money out of this experiment.</a:t>
            </a:r>
          </a:p>
          <a:p>
            <a:pPr marL="0" indent="0">
              <a:buNone/>
            </a:pPr>
            <a:r>
              <a:rPr lang="en-US" dirty="0"/>
              <a:t>He then decided to make this innovation available to the farmers of the country.</a:t>
            </a:r>
          </a:p>
          <a:p>
            <a:pPr marL="0" indent="0">
              <a:buNone/>
            </a:pPr>
            <a:endParaRPr lang="en-US" dirty="0"/>
          </a:p>
          <a:p>
            <a:pPr marL="0" indent="0">
              <a:buNone/>
            </a:pPr>
            <a:endParaRPr lang="en-US" dirty="0"/>
          </a:p>
        </p:txBody>
      </p:sp>
      <p:pic>
        <p:nvPicPr>
          <p:cNvPr id="4" name="Picture 3"/>
          <p:cNvPicPr>
            <a:picLocks noChangeAspect="1"/>
          </p:cNvPicPr>
          <p:nvPr/>
        </p:nvPicPr>
        <p:blipFill rotWithShape="1">
          <a:blip r:embed="rId2"/>
          <a:srcRect l="20312" t="22917" r="17187" b="21963"/>
          <a:stretch/>
        </p:blipFill>
        <p:spPr>
          <a:xfrm>
            <a:off x="5934632" y="685800"/>
            <a:ext cx="2371168" cy="1568387"/>
          </a:xfrm>
          <a:prstGeom prst="rect">
            <a:avLst/>
          </a:prstGeom>
        </p:spPr>
      </p:pic>
    </p:spTree>
    <p:extLst>
      <p:ext uri="{BB962C8B-B14F-4D97-AF65-F5344CB8AC3E}">
        <p14:creationId xmlns:p14="http://schemas.microsoft.com/office/powerpoint/2010/main" val="2637702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35156" t="34375" r="15626" b="9375"/>
          <a:stretch/>
        </p:blipFill>
        <p:spPr>
          <a:xfrm>
            <a:off x="6858000" y="609600"/>
            <a:ext cx="1676400" cy="1436914"/>
          </a:xfrm>
          <a:prstGeom prst="rect">
            <a:avLst/>
          </a:prstGeom>
        </p:spPr>
      </p:pic>
      <p:sp>
        <p:nvSpPr>
          <p:cNvPr id="2" name="Title 1"/>
          <p:cNvSpPr>
            <a:spLocks noGrp="1"/>
          </p:cNvSpPr>
          <p:nvPr>
            <p:ph type="title"/>
          </p:nvPr>
        </p:nvSpPr>
        <p:spPr>
          <a:xfrm>
            <a:off x="609600" y="942633"/>
            <a:ext cx="6798734" cy="1303867"/>
          </a:xfrm>
        </p:spPr>
        <p:txBody>
          <a:bodyPr>
            <a:normAutofit/>
          </a:bodyPr>
          <a:lstStyle/>
          <a:p>
            <a:r>
              <a:rPr lang="en-US" sz="3200" b="1" dirty="0">
                <a:solidFill>
                  <a:srgbClr val="C00000"/>
                </a:solidFill>
                <a:latin typeface="Times New Roman" panose="02020603050405020304" pitchFamily="18" charset="0"/>
                <a:cs typeface="Times New Roman" panose="02020603050405020304" pitchFamily="18" charset="0"/>
              </a:rPr>
              <a:t>HISTORY OF NMK-1 GOLDEN</a:t>
            </a:r>
          </a:p>
        </p:txBody>
      </p:sp>
      <p:sp>
        <p:nvSpPr>
          <p:cNvPr id="3" name="Content Placeholder 2"/>
          <p:cNvSpPr>
            <a:spLocks noGrp="1"/>
          </p:cNvSpPr>
          <p:nvPr>
            <p:ph idx="1"/>
          </p:nvPr>
        </p:nvSpPr>
        <p:spPr>
          <a:xfrm>
            <a:off x="1600200" y="2895600"/>
            <a:ext cx="6248400" cy="2768601"/>
          </a:xfrm>
        </p:spPr>
        <p:txBody>
          <a:bodyPr>
            <a:noAutofit/>
          </a:bodyPr>
          <a:lstStyle/>
          <a:p>
            <a:r>
              <a:rPr lang="en-US" dirty="0">
                <a:latin typeface="Times New Roman" panose="02020603050405020304" pitchFamily="18" charset="0"/>
                <a:cs typeface="Times New Roman" panose="02020603050405020304" pitchFamily="18" charset="0"/>
              </a:rPr>
              <a:t>Begin growing in 1986</a:t>
            </a:r>
          </a:p>
          <a:p>
            <a:r>
              <a:rPr lang="en-US" dirty="0">
                <a:latin typeface="Times New Roman" panose="02020603050405020304" pitchFamily="18" charset="0"/>
                <a:cs typeface="Times New Roman" panose="02020603050405020304" pitchFamily="18" charset="0"/>
              </a:rPr>
              <a:t>Madhuban farm &amp; nursery in 1996</a:t>
            </a:r>
          </a:p>
          <a:p>
            <a:r>
              <a:rPr lang="en-US" dirty="0">
                <a:latin typeface="Times New Roman" panose="02020603050405020304" pitchFamily="18" charset="0"/>
                <a:cs typeface="Times New Roman" panose="02020603050405020304" pitchFamily="18" charset="0"/>
              </a:rPr>
              <a:t>Custard apple research center.</a:t>
            </a:r>
          </a:p>
          <a:p>
            <a:r>
              <a:rPr lang="en-US" dirty="0">
                <a:latin typeface="Times New Roman" panose="02020603050405020304" pitchFamily="18" charset="0"/>
                <a:cs typeface="Times New Roman" panose="02020603050405020304" pitchFamily="18" charset="0"/>
              </a:rPr>
              <a:t>42 variety of custard apple.</a:t>
            </a:r>
          </a:p>
          <a:p>
            <a:r>
              <a:rPr lang="en-US" dirty="0">
                <a:latin typeface="Times New Roman" panose="02020603050405020304" pitchFamily="18" charset="0"/>
                <a:cs typeface="Times New Roman" panose="02020603050405020304" pitchFamily="18" charset="0"/>
              </a:rPr>
              <a:t>10 years of research for best variety</a:t>
            </a:r>
          </a:p>
        </p:txBody>
      </p:sp>
    </p:spTree>
    <p:extLst>
      <p:ext uri="{BB962C8B-B14F-4D97-AF65-F5344CB8AC3E}">
        <p14:creationId xmlns:p14="http://schemas.microsoft.com/office/powerpoint/2010/main" val="2659707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6774597" cy="1332100"/>
          </a:xfrm>
        </p:spPr>
        <p:txBody>
          <a:bodyPr>
            <a:normAutofit/>
          </a:bodyPr>
          <a:lstStyle/>
          <a:p>
            <a:r>
              <a:rPr lang="en-US" sz="3200" b="1" dirty="0">
                <a:solidFill>
                  <a:srgbClr val="C00000"/>
                </a:solidFill>
                <a:latin typeface="Times New Roman" panose="02020603050405020304" pitchFamily="18" charset="0"/>
                <a:cs typeface="Times New Roman" panose="02020603050405020304" pitchFamily="18" charset="0"/>
              </a:rPr>
              <a:t>FEATURES OF THE VARIETY</a:t>
            </a:r>
            <a:r>
              <a:rPr lang="en-US" sz="3600" b="1" dirty="0">
                <a:solidFill>
                  <a:srgbClr val="C00000"/>
                </a:solidFill>
                <a:latin typeface="Times New Roman" panose="02020603050405020304" pitchFamily="18" charset="0"/>
                <a:cs typeface="Times New Roman" panose="02020603050405020304" pitchFamily="18" charset="0"/>
              </a:rPr>
              <a:t>.</a:t>
            </a:r>
          </a:p>
        </p:txBody>
      </p:sp>
      <p:sp>
        <p:nvSpPr>
          <p:cNvPr id="3" name="Content Placeholder 2"/>
          <p:cNvSpPr>
            <a:spLocks noGrp="1"/>
          </p:cNvSpPr>
          <p:nvPr>
            <p:ph idx="1"/>
          </p:nvPr>
        </p:nvSpPr>
        <p:spPr/>
        <p:txBody>
          <a:bodyPr>
            <a:normAutofit fontScale="92500" lnSpcReduction="10000"/>
          </a:bodyPr>
          <a:lstStyle/>
          <a:p>
            <a:r>
              <a:rPr lang="en-US" sz="2400" dirty="0">
                <a:latin typeface="Times New Roman" panose="02020603050405020304" pitchFamily="18" charset="0"/>
                <a:cs typeface="Times New Roman" panose="02020603050405020304" pitchFamily="18" charset="0"/>
              </a:rPr>
              <a:t>Superior variety was named as nmk-1 golden</a:t>
            </a:r>
          </a:p>
          <a:p>
            <a:r>
              <a:rPr lang="en-US" sz="2400" dirty="0">
                <a:latin typeface="Times New Roman" panose="02020603050405020304" pitchFamily="18" charset="0"/>
                <a:cs typeface="Times New Roman" panose="02020603050405020304" pitchFamily="18" charset="0"/>
              </a:rPr>
              <a:t>Nmk is the initials of name of dr. navnath malhari kaspate and It is golden in colour.</a:t>
            </a:r>
          </a:p>
          <a:p>
            <a:r>
              <a:rPr lang="en-US" sz="2400" dirty="0">
                <a:latin typeface="Times New Roman" panose="02020603050405020304" pitchFamily="18" charset="0"/>
                <a:cs typeface="Times New Roman" panose="02020603050405020304" pitchFamily="18" charset="0"/>
              </a:rPr>
              <a:t> Fruit pulp=60 to 70% </a:t>
            </a:r>
          </a:p>
          <a:p>
            <a:r>
              <a:rPr lang="en-US" sz="2400" dirty="0">
                <a:latin typeface="Times New Roman" panose="02020603050405020304" pitchFamily="18" charset="0"/>
                <a:cs typeface="Times New Roman" panose="02020603050405020304" pitchFamily="18" charset="0"/>
              </a:rPr>
              <a:t>No. of seeds = 15-20 </a:t>
            </a:r>
          </a:p>
          <a:p>
            <a:r>
              <a:rPr lang="en-US" sz="2400" dirty="0">
                <a:latin typeface="Times New Roman" panose="02020603050405020304" pitchFamily="18" charset="0"/>
                <a:cs typeface="Times New Roman" panose="02020603050405020304" pitchFamily="18" charset="0"/>
              </a:rPr>
              <a:t>Avg weight=6000-1000gms </a:t>
            </a:r>
          </a:p>
          <a:p>
            <a:r>
              <a:rPr lang="en-US" sz="2400" dirty="0">
                <a:latin typeface="Times New Roman" panose="02020603050405020304" pitchFamily="18" charset="0"/>
                <a:cs typeface="Times New Roman" panose="02020603050405020304" pitchFamily="18" charset="0"/>
              </a:rPr>
              <a:t>Water is needed during its initial 2 years then water is not needed summer.</a:t>
            </a:r>
          </a:p>
        </p:txBody>
      </p:sp>
      <p:pic>
        <p:nvPicPr>
          <p:cNvPr id="4" name="Picture 3"/>
          <p:cNvPicPr>
            <a:picLocks noChangeAspect="1"/>
          </p:cNvPicPr>
          <p:nvPr/>
        </p:nvPicPr>
        <p:blipFill rotWithShape="1">
          <a:blip r:embed="rId2"/>
          <a:srcRect l="35156" t="34375" r="15626" b="9375"/>
          <a:stretch/>
        </p:blipFill>
        <p:spPr>
          <a:xfrm>
            <a:off x="6858000" y="609600"/>
            <a:ext cx="1676400" cy="1436914"/>
          </a:xfrm>
          <a:prstGeom prst="rect">
            <a:avLst/>
          </a:prstGeom>
        </p:spPr>
      </p:pic>
    </p:spTree>
    <p:extLst>
      <p:ext uri="{BB962C8B-B14F-4D97-AF65-F5344CB8AC3E}">
        <p14:creationId xmlns:p14="http://schemas.microsoft.com/office/powerpoint/2010/main" val="1959770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914400"/>
            <a:ext cx="6798734" cy="1303867"/>
          </a:xfrm>
        </p:spPr>
        <p:txBody>
          <a:bodyPr>
            <a:normAutofit/>
          </a:bodyPr>
          <a:lstStyle/>
          <a:p>
            <a:r>
              <a:rPr lang="en-US" sz="3600" b="1" dirty="0">
                <a:solidFill>
                  <a:srgbClr val="C00000"/>
                </a:solidFill>
                <a:latin typeface="Times New Roman" panose="02020603050405020304" pitchFamily="18" charset="0"/>
                <a:cs typeface="Times New Roman" panose="02020603050405020304" pitchFamily="18" charset="0"/>
              </a:rPr>
              <a:t>INCOME OF THE FARMER</a:t>
            </a:r>
          </a:p>
        </p:txBody>
      </p:sp>
      <p:sp>
        <p:nvSpPr>
          <p:cNvPr id="3" name="Content Placeholder 2"/>
          <p:cNvSpPr>
            <a:spLocks noGrp="1"/>
          </p:cNvSpPr>
          <p:nvPr>
            <p:ph idx="1"/>
          </p:nvPr>
        </p:nvSpPr>
        <p:spPr>
          <a:xfrm>
            <a:off x="1071032" y="2556240"/>
            <a:ext cx="7539567" cy="4301760"/>
          </a:xfrm>
        </p:spPr>
        <p:txBody>
          <a:bodyPr>
            <a:normAutofit/>
          </a:bodyPr>
          <a:lstStyle/>
          <a:p>
            <a:r>
              <a:rPr lang="en-US" sz="2400" dirty="0">
                <a:latin typeface="Times New Roman" panose="02020603050405020304" pitchFamily="18" charset="0"/>
                <a:cs typeface="Times New Roman" panose="02020603050405020304" pitchFamily="18" charset="0"/>
              </a:rPr>
              <a:t>Selling price of nmk-1 golden is 100/150 </a:t>
            </a:r>
            <a:r>
              <a:rPr lang="en-US" dirty="0">
                <a:latin typeface="Times New Roman" panose="02020603050405020304" pitchFamily="18" charset="0"/>
                <a:cs typeface="Times New Roman" panose="02020603050405020304" pitchFamily="18" charset="0"/>
              </a:rPr>
              <a:t>R</a:t>
            </a:r>
            <a:r>
              <a:rPr lang="en-US" sz="2400" dirty="0">
                <a:latin typeface="Times New Roman" panose="02020603050405020304" pitchFamily="18" charset="0"/>
                <a:cs typeface="Times New Roman" panose="02020603050405020304" pitchFamily="18" charset="0"/>
              </a:rPr>
              <a:t>s. per kg </a:t>
            </a:r>
          </a:p>
          <a:p>
            <a:r>
              <a:rPr lang="en-US" sz="2400" dirty="0">
                <a:latin typeface="Times New Roman" panose="02020603050405020304" pitchFamily="18" charset="0"/>
                <a:cs typeface="Times New Roman" panose="02020603050405020304" pitchFamily="18" charset="0"/>
              </a:rPr>
              <a:t>400- 850 plants are planted in one acre </a:t>
            </a:r>
            <a:endParaRPr lang="en-US"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(Plant distance 5*10 to 8*12) </a:t>
            </a:r>
          </a:p>
          <a:p>
            <a:pPr marL="0" indent="0">
              <a:buNone/>
            </a:pPr>
            <a:r>
              <a:rPr lang="en-US" sz="2400" dirty="0">
                <a:latin typeface="Times New Roman" panose="02020603050405020304" pitchFamily="18" charset="0"/>
                <a:cs typeface="Times New Roman" panose="02020603050405020304" pitchFamily="18" charset="0"/>
              </a:rPr>
              <a:t> Averagely 400 plants in acre 400 plants*10kg= 4000 kg          fruits 4000 kg * 100 = </a:t>
            </a:r>
            <a:r>
              <a:rPr lang="en-US" sz="2400" b="1" dirty="0">
                <a:solidFill>
                  <a:srgbClr val="C00000"/>
                </a:solidFill>
                <a:latin typeface="Times New Roman" panose="02020603050405020304" pitchFamily="18" charset="0"/>
                <a:cs typeface="Times New Roman" panose="02020603050405020304" pitchFamily="18" charset="0"/>
              </a:rPr>
              <a:t>400000.00</a:t>
            </a:r>
            <a:r>
              <a:rPr lang="en-US" sz="24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 In Madhuban farm 25 acre land* </a:t>
            </a:r>
            <a:r>
              <a:rPr lang="en-US" sz="2400" b="1" dirty="0">
                <a:solidFill>
                  <a:srgbClr val="C00000"/>
                </a:solidFill>
                <a:latin typeface="Times New Roman" panose="02020603050405020304" pitchFamily="18" charset="0"/>
                <a:cs typeface="Times New Roman" panose="02020603050405020304" pitchFamily="18" charset="0"/>
              </a:rPr>
              <a:t>7,81,250</a:t>
            </a:r>
            <a:r>
              <a:rPr lang="en-US" sz="2400" b="1" dirty="0">
                <a:latin typeface="Times New Roman" panose="02020603050405020304" pitchFamily="18" charset="0"/>
                <a:cs typeface="Times New Roman" panose="02020603050405020304" pitchFamily="18" charset="0"/>
              </a:rPr>
              <a:t> </a:t>
            </a:r>
            <a:r>
              <a:rPr lang="en-US" sz="2400" b="1" dirty="0">
                <a:solidFill>
                  <a:srgbClr val="C00000"/>
                </a:solidFill>
                <a:latin typeface="Times New Roman" panose="02020603050405020304" pitchFamily="18" charset="0"/>
                <a:cs typeface="Times New Roman" panose="02020603050405020304" pitchFamily="18" charset="0"/>
              </a:rPr>
              <a:t>Rs=1,95,31,250/- </a:t>
            </a:r>
            <a:r>
              <a:rPr lang="en-US" dirty="0">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Average 2 crore income is earned</a:t>
            </a:r>
          </a:p>
          <a:p>
            <a:r>
              <a:rPr lang="en-US" dirty="0">
                <a:latin typeface="Times New Roman" panose="02020603050405020304" pitchFamily="18" charset="0"/>
                <a:cs typeface="Times New Roman" panose="02020603050405020304" pitchFamily="18" charset="0"/>
              </a:rPr>
              <a:t>Life of the Plant is considered to be more than 7 Years.</a:t>
            </a: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2"/>
          <a:srcRect l="35156" t="34375" r="15626" b="9375"/>
          <a:stretch/>
        </p:blipFill>
        <p:spPr>
          <a:xfrm>
            <a:off x="6781800" y="766568"/>
            <a:ext cx="1676400" cy="1436914"/>
          </a:xfrm>
          <a:prstGeom prst="rect">
            <a:avLst/>
          </a:prstGeom>
        </p:spPr>
      </p:pic>
    </p:spTree>
    <p:extLst>
      <p:ext uri="{BB962C8B-B14F-4D97-AF65-F5344CB8AC3E}">
        <p14:creationId xmlns:p14="http://schemas.microsoft.com/office/powerpoint/2010/main" val="866298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Achievements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Awarded with the medals and certificates.</a:t>
            </a:r>
          </a:p>
          <a:p>
            <a:r>
              <a:rPr lang="en-US" dirty="0">
                <a:latin typeface="Times New Roman" panose="02020603050405020304" pitchFamily="18" charset="0"/>
                <a:cs typeface="Times New Roman" panose="02020603050405020304" pitchFamily="18" charset="0"/>
              </a:rPr>
              <a:t>Rewards and recognition.</a:t>
            </a:r>
          </a:p>
          <a:p>
            <a:r>
              <a:rPr lang="en-US" dirty="0">
                <a:latin typeface="Times New Roman" panose="02020603050405020304" pitchFamily="18" charset="0"/>
                <a:cs typeface="Times New Roman" panose="02020603050405020304" pitchFamily="18" charset="0"/>
              </a:rPr>
              <a:t>Students of Agriculture from Punjab are perusing Ph.D. at Madhuban Farm. </a:t>
            </a:r>
          </a:p>
        </p:txBody>
      </p:sp>
      <p:pic>
        <p:nvPicPr>
          <p:cNvPr id="4" name="Picture 3"/>
          <p:cNvPicPr>
            <a:picLocks noChangeAspect="1"/>
          </p:cNvPicPr>
          <p:nvPr/>
        </p:nvPicPr>
        <p:blipFill rotWithShape="1">
          <a:blip r:embed="rId2"/>
          <a:srcRect l="35156" t="34375" r="15626" b="9375"/>
          <a:stretch/>
        </p:blipFill>
        <p:spPr>
          <a:xfrm>
            <a:off x="6781800" y="766568"/>
            <a:ext cx="1676400" cy="1436914"/>
          </a:xfrm>
          <a:prstGeom prst="rect">
            <a:avLst/>
          </a:prstGeom>
        </p:spPr>
      </p:pic>
    </p:spTree>
    <p:extLst>
      <p:ext uri="{BB962C8B-B14F-4D97-AF65-F5344CB8AC3E}">
        <p14:creationId xmlns:p14="http://schemas.microsoft.com/office/powerpoint/2010/main" val="3364460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6798734" cy="1303867"/>
          </a:xfrm>
        </p:spPr>
        <p:txBody>
          <a:bodyPr/>
          <a:lstStyle/>
          <a:p>
            <a:r>
              <a:rPr lang="en-US" b="1" dirty="0">
                <a:solidFill>
                  <a:srgbClr val="C00000"/>
                </a:solidFill>
              </a:rPr>
              <a:t>AWARDS</a:t>
            </a:r>
          </a:p>
        </p:txBody>
      </p:sp>
      <p:pic>
        <p:nvPicPr>
          <p:cNvPr id="5" name="Picture 4"/>
          <p:cNvPicPr>
            <a:picLocks noChangeAspect="1"/>
          </p:cNvPicPr>
          <p:nvPr/>
        </p:nvPicPr>
        <p:blipFill rotWithShape="1">
          <a:blip r:embed="rId2"/>
          <a:srcRect l="3126" t="16667" r="10155" b="18750"/>
          <a:stretch/>
        </p:blipFill>
        <p:spPr>
          <a:xfrm>
            <a:off x="579967" y="1371600"/>
            <a:ext cx="7924800" cy="4724400"/>
          </a:xfrm>
          <a:prstGeom prst="rect">
            <a:avLst/>
          </a:prstGeom>
        </p:spPr>
      </p:pic>
      <p:pic>
        <p:nvPicPr>
          <p:cNvPr id="6" name="Picture 5"/>
          <p:cNvPicPr>
            <a:picLocks noChangeAspect="1"/>
          </p:cNvPicPr>
          <p:nvPr/>
        </p:nvPicPr>
        <p:blipFill rotWithShape="1">
          <a:blip r:embed="rId3"/>
          <a:srcRect l="35156" t="34375" r="15626" b="9375"/>
          <a:stretch/>
        </p:blipFill>
        <p:spPr>
          <a:xfrm>
            <a:off x="6844289" y="653143"/>
            <a:ext cx="1676400" cy="1436914"/>
          </a:xfrm>
          <a:prstGeom prst="rect">
            <a:avLst/>
          </a:prstGeom>
        </p:spPr>
      </p:pic>
    </p:spTree>
    <p:extLst>
      <p:ext uri="{BB962C8B-B14F-4D97-AF65-F5344CB8AC3E}">
        <p14:creationId xmlns:p14="http://schemas.microsoft.com/office/powerpoint/2010/main" val="46865910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rotWithShape="1">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275</TotalTime>
  <Words>571</Words>
  <Application>Microsoft Office PowerPoint</Application>
  <PresentationFormat>On-screen Show (4:3)</PresentationFormat>
  <Paragraphs>55</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Garamond</vt:lpstr>
      <vt:lpstr>Rockwell</vt:lpstr>
      <vt:lpstr>Times New Roman</vt:lpstr>
      <vt:lpstr>Organic</vt:lpstr>
      <vt:lpstr>Shivratna Shikshan Sanstha Shivratna Institute of Management Studies, Shankarnagar-Akluj.</vt:lpstr>
      <vt:lpstr>NMK -1 Golden-A Case Study</vt:lpstr>
      <vt:lpstr>THE BEGINNING</vt:lpstr>
      <vt:lpstr>PLANTATION </vt:lpstr>
      <vt:lpstr>HISTORY OF NMK-1 GOLDEN</vt:lpstr>
      <vt:lpstr>FEATURES OF THE VARIETY.</vt:lpstr>
      <vt:lpstr>INCOME OF THE FARMER</vt:lpstr>
      <vt:lpstr>Achievements </vt:lpstr>
      <vt:lpstr>AWARDS</vt:lpstr>
      <vt:lpstr>Gallery</vt:lpstr>
      <vt:lpstr>Gallery</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NMK -1 Golden-A Case Study</dc:title>
  <dc:creator>DiGiPC1</dc:creator>
  <cp:lastModifiedBy>Admin</cp:lastModifiedBy>
  <cp:revision>27</cp:revision>
  <cp:lastPrinted>2023-04-05T16:08:00Z</cp:lastPrinted>
  <dcterms:created xsi:type="dcterms:W3CDTF">2006-08-16T00:00:00Z</dcterms:created>
  <dcterms:modified xsi:type="dcterms:W3CDTF">2023-04-05T16:12:49Z</dcterms:modified>
</cp:coreProperties>
</file>

<file path=docProps/thumbnail.jpeg>
</file>